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Light" charset="1" panose="00000400000000000000"/>
      <p:regular r:id="rId10"/>
    </p:embeddedFont>
    <p:embeddedFont>
      <p:font typeface="HK Grotesk Light Bold" charset="1" panose="00000500000000000000"/>
      <p:regular r:id="rId11"/>
    </p:embeddedFont>
    <p:embeddedFont>
      <p:font typeface="HK Grotesk Light Italics" charset="1" panose="00000400000000000000"/>
      <p:regular r:id="rId12"/>
    </p:embeddedFont>
    <p:embeddedFont>
      <p:font typeface="HK Grotesk Light Bold Italics" charset="1" panose="00000500000000000000"/>
      <p:regular r:id="rId13"/>
    </p:embeddedFont>
    <p:embeddedFont>
      <p:font typeface="HK Grotesk Bold" charset="1" panose="00000800000000000000"/>
      <p:regular r:id="rId14"/>
    </p:embeddedFont>
    <p:embeddedFont>
      <p:font typeface="HK Grotesk Bold Italics" charset="1" panose="00000800000000000000"/>
      <p:regular r:id="rId15"/>
    </p:embeddedFont>
    <p:embeddedFont>
      <p:font typeface="HK Grotesk Medium" charset="1" panose="00000600000000000000"/>
      <p:regular r:id="rId16"/>
    </p:embeddedFont>
    <p:embeddedFont>
      <p:font typeface="HK Grotesk Medium Bold" charset="1" panose="00000700000000000000"/>
      <p:regular r:id="rId17"/>
    </p:embeddedFont>
    <p:embeddedFont>
      <p:font typeface="HK Grotesk Medium Italics" charset="1" panose="00000600000000000000"/>
      <p:regular r:id="rId18"/>
    </p:embeddedFont>
    <p:embeddedFont>
      <p:font typeface="HK Grotesk Medium Bold Italics" charset="1" panose="000007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Fi_URsBfQ.mp4" Type="http://schemas.openxmlformats.org/officeDocument/2006/relationships/video"/><Relationship Id="rId4" Target="../media/VAFi_URsBfQ.mp4" Type="http://schemas.microsoft.com/office/2007/relationships/media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1F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10725" y="2157412"/>
            <a:ext cx="7648575" cy="7191375"/>
            <a:chOff x="0" y="0"/>
            <a:chExt cx="10198100" cy="95885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5448" t="0" r="4725" b="0"/>
            <a:stretch>
              <a:fillRect/>
            </a:stretch>
          </p:blipFill>
          <p:spPr>
            <a:xfrm flipH="false" flipV="false">
              <a:off x="0" y="0"/>
              <a:ext cx="10198100" cy="95885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flipV="true">
            <a:off x="2639877" y="942975"/>
            <a:ext cx="14619423" cy="85725"/>
          </a:xfrm>
          <a:prstGeom prst="line">
            <a:avLst/>
          </a:prstGeom>
          <a:ln cap="flat" w="9525">
            <a:solidFill>
              <a:srgbClr val="E2EE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3032078" y="8582025"/>
            <a:ext cx="1524000" cy="0"/>
          </a:xfrm>
          <a:prstGeom prst="line">
            <a:avLst/>
          </a:prstGeom>
          <a:ln cap="flat" w="9525">
            <a:solidFill>
              <a:srgbClr val="E2EE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39632" y="702540"/>
            <a:ext cx="1282435" cy="1383112"/>
          </a:xfrm>
          <a:custGeom>
            <a:avLst/>
            <a:gdLst/>
            <a:ahLst/>
            <a:cxnLst/>
            <a:rect r="r" b="b" t="t" l="l"/>
            <a:pathLst>
              <a:path h="1383112" w="1282435">
                <a:moveTo>
                  <a:pt x="0" y="0"/>
                </a:moveTo>
                <a:lnTo>
                  <a:pt x="1282435" y="0"/>
                </a:lnTo>
                <a:lnTo>
                  <a:pt x="1282435" y="1383113"/>
                </a:lnTo>
                <a:lnTo>
                  <a:pt x="0" y="1383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830199"/>
            <a:ext cx="8239057" cy="387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69"/>
              </a:lnSpc>
            </a:pPr>
            <a:r>
              <a:rPr lang="en-US" sz="9499" spc="-189">
                <a:solidFill>
                  <a:srgbClr val="E2EEFF"/>
                </a:solidFill>
                <a:latin typeface="HK Grotesk Medium Bold"/>
              </a:rPr>
              <a:t>Progetto Medical Imaging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815263"/>
            <a:ext cx="248058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9"/>
              </a:lnSpc>
            </a:pPr>
            <a:r>
              <a:rPr lang="en-US" sz="2999" spc="-59">
                <a:solidFill>
                  <a:srgbClr val="E2EEFF"/>
                </a:solidFill>
                <a:latin typeface="HK Grotesk Medium Bold"/>
              </a:rPr>
              <a:t>Semantic segmentation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77030" y="1109663"/>
            <a:ext cx="2382270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400"/>
              </a:lnSpc>
            </a:pPr>
            <a:r>
              <a:rPr lang="en-US" sz="2000" spc="-40">
                <a:solidFill>
                  <a:srgbClr val="E2EEFF"/>
                </a:solidFill>
                <a:latin typeface="HK Grotesk Light Bold"/>
              </a:rPr>
              <a:t>18 Maggio 2023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79460" y="7815263"/>
            <a:ext cx="465024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spc="-50">
                <a:solidFill>
                  <a:srgbClr val="E2EEFF"/>
                </a:solidFill>
                <a:latin typeface="HK Grotesk Light Bold"/>
              </a:rPr>
              <a:t>Algeri Filippo</a:t>
            </a:r>
          </a:p>
          <a:p>
            <a:pPr>
              <a:lnSpc>
                <a:spcPts val="3000"/>
              </a:lnSpc>
            </a:pPr>
            <a:r>
              <a:rPr lang="en-US" sz="2500" spc="-50">
                <a:solidFill>
                  <a:srgbClr val="E2EEFF"/>
                </a:solidFill>
                <a:latin typeface="HK Grotesk Light Bold"/>
              </a:rPr>
              <a:t>Dell'Orto Davide</a:t>
            </a:r>
          </a:p>
          <a:p>
            <a:pPr>
              <a:lnSpc>
                <a:spcPts val="3000"/>
              </a:lnSpc>
            </a:pPr>
            <a:r>
              <a:rPr lang="en-US" sz="2500" spc="-50">
                <a:solidFill>
                  <a:srgbClr val="E2EEFF"/>
                </a:solidFill>
                <a:latin typeface="HK Grotesk Light Bold"/>
              </a:rPr>
              <a:t>Lanzillotti Matteo</a:t>
            </a:r>
          </a:p>
          <a:p>
            <a:pPr marL="0" indent="0" lvl="0">
              <a:lnSpc>
                <a:spcPts val="3000"/>
              </a:lnSpc>
            </a:pPr>
            <a:r>
              <a:rPr lang="en-US" sz="2500" spc="-50">
                <a:solidFill>
                  <a:srgbClr val="E2EEFF"/>
                </a:solidFill>
                <a:latin typeface="HK Grotesk Light Bold"/>
              </a:rPr>
              <a:t>Merelli Elisa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9716" y="1143000"/>
            <a:ext cx="566534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400"/>
              </a:lnSpc>
            </a:pPr>
            <a:r>
              <a:rPr lang="en-US" sz="2000" spc="-40">
                <a:solidFill>
                  <a:srgbClr val="E2EEFF"/>
                </a:solidFill>
                <a:latin typeface="HK Grotesk Light Bold"/>
              </a:rPr>
              <a:t>Corso di Laurea Magistrale in Data Science 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2677977" y="1528762"/>
            <a:ext cx="14619423" cy="85725"/>
          </a:xfrm>
          <a:prstGeom prst="line">
            <a:avLst/>
          </a:prstGeom>
          <a:ln cap="flat" w="9525">
            <a:solidFill>
              <a:srgbClr val="E2EE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1F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53875" y="2542769"/>
            <a:ext cx="11580251" cy="5201463"/>
          </a:xfrm>
          <a:custGeom>
            <a:avLst/>
            <a:gdLst/>
            <a:ahLst/>
            <a:cxnLst/>
            <a:rect r="r" b="b" t="t" l="l"/>
            <a:pathLst>
              <a:path h="5201463" w="11580251">
                <a:moveTo>
                  <a:pt x="0" y="0"/>
                </a:moveTo>
                <a:lnTo>
                  <a:pt x="11580250" y="0"/>
                </a:lnTo>
                <a:lnTo>
                  <a:pt x="11580250" y="5201462"/>
                </a:lnTo>
                <a:lnTo>
                  <a:pt x="0" y="5201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" t="0" r="-13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5353050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40"/>
              </a:lnSpc>
            </a:pPr>
            <a:r>
              <a:rPr lang="en-US" sz="4700" spc="-94">
                <a:solidFill>
                  <a:srgbClr val="E2EEFF"/>
                </a:solidFill>
                <a:latin typeface="HK Grotesk Medium"/>
              </a:rPr>
              <a:t>5. SegNet training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26510" y="8867775"/>
            <a:ext cx="396518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00"/>
              </a:lnSpc>
            </a:pPr>
            <a:r>
              <a:rPr lang="en-US" sz="2500" spc="-50">
                <a:solidFill>
                  <a:srgbClr val="E2EEFF"/>
                </a:solidFill>
                <a:latin typeface="HK Grotesk Medium"/>
              </a:rPr>
              <a:t>Validation Accuracy: 97.62 %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01579" y="8867775"/>
            <a:ext cx="3760341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00"/>
              </a:lnSpc>
            </a:pPr>
            <a:r>
              <a:rPr lang="en-US" sz="2500" spc="-50">
                <a:solidFill>
                  <a:srgbClr val="E2EEFF"/>
                </a:solidFill>
                <a:latin typeface="HK Grotesk Medium"/>
              </a:rPr>
              <a:t>Training Accuracy: 97.27 %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E2E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3534324"/>
            <a:ext cx="16230600" cy="0"/>
          </a:xfrm>
          <a:prstGeom prst="line">
            <a:avLst/>
          </a:prstGeom>
          <a:ln cap="flat" w="57150">
            <a:solidFill>
              <a:srgbClr val="091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5634449"/>
            <a:ext cx="16230600" cy="0"/>
          </a:xfrm>
          <a:prstGeom prst="line">
            <a:avLst/>
          </a:prstGeom>
          <a:ln cap="flat" w="9525">
            <a:solidFill>
              <a:srgbClr val="091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947738"/>
            <a:ext cx="5045563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39"/>
              </a:lnSpc>
            </a:pPr>
            <a:r>
              <a:rPr lang="en-US" sz="4699" spc="-93">
                <a:solidFill>
                  <a:srgbClr val="091F59"/>
                </a:solidFill>
                <a:latin typeface="HK Grotesk Medium Bold"/>
              </a:rPr>
              <a:t>6. 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202589"/>
            <a:ext cx="19438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2499" spc="-49">
                <a:solidFill>
                  <a:srgbClr val="091F59"/>
                </a:solidFill>
                <a:latin typeface="HK Grotesk Medium"/>
              </a:rPr>
              <a:t>UNet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080323"/>
            <a:ext cx="19438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2499" spc="-49">
                <a:solidFill>
                  <a:srgbClr val="091F59"/>
                </a:solidFill>
                <a:latin typeface="HK Grotesk Medium"/>
              </a:rPr>
              <a:t>Residual UNet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21713" y="4202589"/>
            <a:ext cx="365760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 spc="-49">
                <a:solidFill>
                  <a:srgbClr val="091F59"/>
                </a:solidFill>
                <a:latin typeface="HK Grotesk Light Bold"/>
              </a:rPr>
              <a:t>Mean: 91.1 %</a:t>
            </a:r>
          </a:p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2499" spc="-49">
                <a:solidFill>
                  <a:srgbClr val="091F59"/>
                </a:solidFill>
                <a:latin typeface="HK Grotesk Light Bold"/>
              </a:rPr>
              <a:t>Median: 92.2 %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21713" y="6080323"/>
            <a:ext cx="270510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 spc="-49">
                <a:solidFill>
                  <a:srgbClr val="091F59"/>
                </a:solidFill>
                <a:latin typeface="HK Grotesk Light Bold"/>
              </a:rPr>
              <a:t>Mean: 88.3 %</a:t>
            </a:r>
          </a:p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2499" spc="-49">
                <a:solidFill>
                  <a:srgbClr val="091F59"/>
                </a:solidFill>
                <a:latin typeface="HK Grotesk Light Bold"/>
              </a:rPr>
              <a:t>Median: 89.8 %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69888" y="4223234"/>
            <a:ext cx="372425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 spc="-49">
                <a:solidFill>
                  <a:srgbClr val="091F59"/>
                </a:solidFill>
                <a:latin typeface="HK Grotesk Light Bold"/>
              </a:rPr>
              <a:t>Mean: 83.3 %</a:t>
            </a:r>
          </a:p>
          <a:p>
            <a:pPr>
              <a:lnSpc>
                <a:spcPts val="2999"/>
              </a:lnSpc>
            </a:pPr>
            <a:r>
              <a:rPr lang="en-US" sz="2499" spc="-49">
                <a:solidFill>
                  <a:srgbClr val="091F59"/>
                </a:solidFill>
                <a:latin typeface="HK Grotesk Light Bold"/>
              </a:rPr>
              <a:t>Median: 84.6 %</a:t>
            </a:r>
          </a:p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169888" y="6100968"/>
            <a:ext cx="271460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 spc="-49">
                <a:solidFill>
                  <a:srgbClr val="091F59"/>
                </a:solidFill>
                <a:latin typeface="HK Grotesk Light Bold"/>
              </a:rPr>
              <a:t>Mean: 81.2 %</a:t>
            </a:r>
          </a:p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2499" spc="-49">
                <a:solidFill>
                  <a:srgbClr val="091F59"/>
                </a:solidFill>
                <a:latin typeface="HK Grotesk Light Bold"/>
              </a:rPr>
              <a:t>Median: 87.5 %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01700" y="4202589"/>
            <a:ext cx="365760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 spc="-49">
                <a:solidFill>
                  <a:srgbClr val="091F59"/>
                </a:solidFill>
                <a:latin typeface="HK Grotesk Light Bold"/>
              </a:rPr>
              <a:t>Mean: 71.2 %</a:t>
            </a:r>
          </a:p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2499" spc="-49">
                <a:solidFill>
                  <a:srgbClr val="091F59"/>
                </a:solidFill>
                <a:latin typeface="HK Grotesk Light Bold"/>
              </a:rPr>
              <a:t>Median: 75.6 %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01700" y="6080323"/>
            <a:ext cx="274320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 spc="-49">
                <a:solidFill>
                  <a:srgbClr val="091F59"/>
                </a:solidFill>
                <a:latin typeface="HK Grotesk Light Bold"/>
              </a:rPr>
              <a:t>Mean: 61.1 %</a:t>
            </a:r>
          </a:p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2499" spc="-49">
                <a:solidFill>
                  <a:srgbClr val="091F59"/>
                </a:solidFill>
                <a:latin typeface="HK Grotesk Light Bold"/>
              </a:rPr>
              <a:t>Median: 75.0 %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028700" y="7677356"/>
            <a:ext cx="16230600" cy="0"/>
          </a:xfrm>
          <a:prstGeom prst="line">
            <a:avLst/>
          </a:prstGeom>
          <a:ln cap="flat" w="9525">
            <a:solidFill>
              <a:srgbClr val="091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028700" y="8123230"/>
            <a:ext cx="19438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2499" spc="-49">
                <a:solidFill>
                  <a:srgbClr val="091F59"/>
                </a:solidFill>
                <a:latin typeface="HK Grotesk Medium"/>
              </a:rPr>
              <a:t>SegNet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21713" y="8123230"/>
            <a:ext cx="270510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 spc="-49">
                <a:solidFill>
                  <a:srgbClr val="091F59"/>
                </a:solidFill>
                <a:latin typeface="HK Grotesk Light Bold"/>
              </a:rPr>
              <a:t>Mean: 81.7 %</a:t>
            </a:r>
          </a:p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2499" spc="-49">
                <a:solidFill>
                  <a:srgbClr val="091F59"/>
                </a:solidFill>
                <a:latin typeface="HK Grotesk Light Bold"/>
              </a:rPr>
              <a:t>Median: 84.1 %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69888" y="8143875"/>
            <a:ext cx="271460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 spc="-49">
                <a:solidFill>
                  <a:srgbClr val="091F59"/>
                </a:solidFill>
                <a:latin typeface="HK Grotesk Light Bold"/>
              </a:rPr>
              <a:t>Mean: 71.0 %</a:t>
            </a:r>
          </a:p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2499" spc="-49">
                <a:solidFill>
                  <a:srgbClr val="091F59"/>
                </a:solidFill>
                <a:latin typeface="HK Grotesk Light Bold"/>
              </a:rPr>
              <a:t>Median: 74.5 %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01700" y="8123230"/>
            <a:ext cx="274320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 spc="-49">
                <a:solidFill>
                  <a:srgbClr val="091F59"/>
                </a:solidFill>
                <a:latin typeface="HK Grotesk Light Bold"/>
              </a:rPr>
              <a:t>Mean: 36.3 %</a:t>
            </a:r>
          </a:p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2499" spc="-49">
                <a:solidFill>
                  <a:srgbClr val="091F59"/>
                </a:solidFill>
                <a:latin typeface="HK Grotesk Light Bold"/>
              </a:rPr>
              <a:t>Median: 34.1 %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21713" y="2491337"/>
            <a:ext cx="194383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3499" spc="-69">
                <a:solidFill>
                  <a:srgbClr val="091F59"/>
                </a:solidFill>
                <a:latin typeface="HK Grotesk Bold"/>
              </a:rPr>
              <a:t>Whole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2481812"/>
            <a:ext cx="194383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 spc="-70">
                <a:solidFill>
                  <a:srgbClr val="091F59"/>
                </a:solidFill>
                <a:latin typeface="HK Grotesk Bold"/>
              </a:rPr>
              <a:t>Core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64333" y="2472287"/>
            <a:ext cx="194383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 spc="-70">
                <a:solidFill>
                  <a:srgbClr val="091F59"/>
                </a:solidFill>
                <a:latin typeface="HK Grotesk Bold"/>
              </a:rPr>
              <a:t>Active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757205"/>
            <a:ext cx="16230600" cy="538314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47738"/>
            <a:ext cx="5045563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39"/>
              </a:lnSpc>
            </a:pPr>
            <a:r>
              <a:rPr lang="en-US" sz="4699" spc="-93">
                <a:solidFill>
                  <a:srgbClr val="091F59"/>
                </a:solidFill>
                <a:latin typeface="HK Grotesk Medium Bold"/>
              </a:rPr>
              <a:t>6. Risultati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91F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356740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28700" y="8713802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4877030" y="8885252"/>
            <a:ext cx="2382270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400"/>
              </a:lnSpc>
            </a:pPr>
            <a:r>
              <a:rPr lang="en-US" sz="2000" spc="-40">
                <a:solidFill>
                  <a:srgbClr val="FFFFFF"/>
                </a:solidFill>
                <a:latin typeface="HK Grotesk Light Bold"/>
              </a:rPr>
              <a:t>18 Maggio 2023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487376"/>
            <a:ext cx="9681480" cy="259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69"/>
              </a:lnSpc>
              <a:spcBef>
                <a:spcPct val="0"/>
              </a:spcBef>
            </a:pPr>
            <a:r>
              <a:rPr lang="en-US" sz="9499" spc="-189">
                <a:solidFill>
                  <a:srgbClr val="FFFFFF"/>
                </a:solidFill>
                <a:latin typeface="HK Grotesk Medium Bold"/>
              </a:rPr>
              <a:t>Grazie dell'attenzione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877846"/>
            <a:ext cx="5535868" cy="310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366"/>
              </a:lnSpc>
            </a:pPr>
            <a:r>
              <a:rPr lang="en-US" sz="1972" spc="-39">
                <a:solidFill>
                  <a:srgbClr val="FFFFFF"/>
                </a:solidFill>
                <a:latin typeface="HK Grotesk Light Bold"/>
              </a:rPr>
              <a:t>Progetto Medical Imaging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300084" y="1405042"/>
            <a:ext cx="0" cy="7562113"/>
          </a:xfrm>
          <a:prstGeom prst="line">
            <a:avLst/>
          </a:prstGeom>
          <a:ln cap="flat" w="9525">
            <a:solidFill>
              <a:srgbClr val="091F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858767" y="11537478"/>
            <a:ext cx="567185" cy="567185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E2EE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27234" y="1319845"/>
            <a:ext cx="11456575" cy="7647311"/>
            <a:chOff x="0" y="0"/>
            <a:chExt cx="15275433" cy="1019641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96" t="0" r="296" b="0"/>
            <a:stretch>
              <a:fillRect/>
            </a:stretch>
          </p:blipFill>
          <p:spPr>
            <a:xfrm flipH="false" flipV="false">
              <a:off x="0" y="0"/>
              <a:ext cx="15275433" cy="10196414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604191" y="1319845"/>
            <a:ext cx="455484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51"/>
              </a:lnSpc>
            </a:pPr>
            <a:r>
              <a:rPr lang="en-US" sz="4709" spc="-94">
                <a:solidFill>
                  <a:srgbClr val="091F59"/>
                </a:solidFill>
                <a:latin typeface="HK Grotesk Medium Bold"/>
              </a:rPr>
              <a:t>Indice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04191" y="3417772"/>
            <a:ext cx="4252005" cy="3387859"/>
            <a:chOff x="0" y="0"/>
            <a:chExt cx="5669340" cy="451714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5669340" cy="641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788"/>
                </a:lnSpc>
              </a:pPr>
              <a:r>
                <a:rPr lang="en-US" sz="3156" spc="-63">
                  <a:solidFill>
                    <a:srgbClr val="091F59"/>
                  </a:solidFill>
                  <a:latin typeface="HK Grotesk Light Bold"/>
                </a:rPr>
                <a:t>1. Il Dataset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550263"/>
              <a:ext cx="5669340" cy="641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788"/>
                </a:lnSpc>
              </a:pPr>
              <a:r>
                <a:rPr lang="en-US" sz="3156" spc="-63">
                  <a:solidFill>
                    <a:srgbClr val="091F59"/>
                  </a:solidFill>
                  <a:latin typeface="HK Grotesk Light Bold"/>
                </a:rPr>
                <a:t>3. U-Net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100525"/>
              <a:ext cx="5669340" cy="641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788"/>
                </a:lnSpc>
              </a:pPr>
              <a:r>
                <a:rPr lang="en-US" sz="3156" spc="-63">
                  <a:solidFill>
                    <a:srgbClr val="091F59"/>
                  </a:solidFill>
                  <a:latin typeface="HK Grotesk Light Bold"/>
                </a:rPr>
                <a:t>5. SegNet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75131"/>
              <a:ext cx="5669340" cy="641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788"/>
                </a:lnSpc>
              </a:pPr>
              <a:r>
                <a:rPr lang="en-US" sz="3156" spc="-63">
                  <a:solidFill>
                    <a:srgbClr val="091F59"/>
                  </a:solidFill>
                  <a:latin typeface="HK Grotesk Light Bold"/>
                </a:rPr>
                <a:t>2. Data preparation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325394"/>
              <a:ext cx="5669340" cy="641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788"/>
                </a:lnSpc>
              </a:pPr>
              <a:r>
                <a:rPr lang="en-US" sz="3156" spc="-63">
                  <a:solidFill>
                    <a:srgbClr val="091F59"/>
                  </a:solidFill>
                  <a:latin typeface="HK Grotesk Light Bold"/>
                </a:rPr>
                <a:t>4. Residual U-Net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875657"/>
              <a:ext cx="5669340" cy="641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788"/>
                </a:lnSpc>
              </a:pPr>
              <a:r>
                <a:rPr lang="en-US" sz="3156" spc="-63">
                  <a:solidFill>
                    <a:srgbClr val="091F59"/>
                  </a:solidFill>
                  <a:latin typeface="HK Grotesk Light Bold"/>
                </a:rPr>
                <a:t>6. Risultati</a:t>
              </a:r>
              <a:r>
                <a:rPr lang="en-US" sz="3156" spc="-63">
                  <a:solidFill>
                    <a:srgbClr val="091F59"/>
                  </a:solidFill>
                  <a:latin typeface="HK Grotesk Light Bold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1F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9885872" y="2542362"/>
            <a:ext cx="0" cy="6309623"/>
          </a:xfrm>
          <a:prstGeom prst="line">
            <a:avLst/>
          </a:prstGeom>
          <a:ln cap="flat" w="9525">
            <a:solidFill>
              <a:srgbClr val="E2EE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05415" y="2899043"/>
            <a:ext cx="8816479" cy="5490588"/>
          </a:xfrm>
          <a:custGeom>
            <a:avLst/>
            <a:gdLst/>
            <a:ahLst/>
            <a:cxnLst/>
            <a:rect r="r" b="b" t="t" l="l"/>
            <a:pathLst>
              <a:path h="5490588" w="8816479">
                <a:moveTo>
                  <a:pt x="0" y="0"/>
                </a:moveTo>
                <a:lnTo>
                  <a:pt x="8816480" y="0"/>
                </a:lnTo>
                <a:lnTo>
                  <a:pt x="8816480" y="5490588"/>
                </a:lnTo>
                <a:lnTo>
                  <a:pt x="0" y="5490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472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082732" y="2456637"/>
            <a:ext cx="5561390" cy="628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75"/>
              </a:lnSpc>
            </a:pPr>
            <a:r>
              <a:rPr lang="en-US" sz="2500" spc="-50">
                <a:solidFill>
                  <a:srgbClr val="E2EEFF"/>
                </a:solidFill>
                <a:latin typeface="HK Grotesk Light Bold"/>
              </a:rPr>
              <a:t>Il dataset BraTS contiene immagini di risonanza magnetica (MRI) di pazienti con tumori cerebrali. Le immagini MRI forniscono una rappresentazione dettagliata dell'anatomia cerebrale e possono essere utilizzate per identificare e localizzare i tumori. Il dataset BraTS comprende immagini MRI di quattro diverse modalità: T1, T1 con contrasto, T2 e Flair. Queste modalità offrono informazioni complementari sulla struttura e sulla presenza di tessuti tumorali.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022" y="753116"/>
            <a:ext cx="3754067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29356" indent="-514678" lvl="1">
              <a:lnSpc>
                <a:spcPts val="5721"/>
              </a:lnSpc>
              <a:spcBef>
                <a:spcPct val="0"/>
              </a:spcBef>
              <a:buFont typeface="Arial"/>
              <a:buChar char="•"/>
            </a:pPr>
            <a:r>
              <a:rPr lang="en-US" sz="4767" spc="-95">
                <a:solidFill>
                  <a:srgbClr val="E2EEFF"/>
                </a:solidFill>
                <a:latin typeface="HK Grotesk Medium Bold"/>
              </a:rPr>
              <a:t>Il dataset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6150374" y="6488644"/>
            <a:ext cx="11394" cy="2769578"/>
          </a:xfrm>
          <a:prstGeom prst="line">
            <a:avLst/>
          </a:prstGeom>
          <a:ln cap="flat" w="38100">
            <a:solidFill>
              <a:srgbClr val="223B5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2332526" y="6488604"/>
            <a:ext cx="11394" cy="2769578"/>
          </a:xfrm>
          <a:prstGeom prst="line">
            <a:avLst/>
          </a:prstGeom>
          <a:ln cap="flat" w="38100">
            <a:solidFill>
              <a:srgbClr val="223B5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975257" y="2442219"/>
            <a:ext cx="3402259" cy="3402259"/>
          </a:xfrm>
          <a:custGeom>
            <a:avLst/>
            <a:gdLst/>
            <a:ahLst/>
            <a:cxnLst/>
            <a:rect r="r" b="b" t="t" l="l"/>
            <a:pathLst>
              <a:path h="3402259" w="3402259">
                <a:moveTo>
                  <a:pt x="0" y="0"/>
                </a:moveTo>
                <a:lnTo>
                  <a:pt x="3402258" y="0"/>
                </a:lnTo>
                <a:lnTo>
                  <a:pt x="3402258" y="3402259"/>
                </a:lnTo>
                <a:lnTo>
                  <a:pt x="0" y="3402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41682" y="2702302"/>
            <a:ext cx="3142176" cy="3142176"/>
          </a:xfrm>
          <a:custGeom>
            <a:avLst/>
            <a:gdLst/>
            <a:ahLst/>
            <a:cxnLst/>
            <a:rect r="r" b="b" t="t" l="l"/>
            <a:pathLst>
              <a:path h="3142176" w="3142176">
                <a:moveTo>
                  <a:pt x="0" y="0"/>
                </a:moveTo>
                <a:lnTo>
                  <a:pt x="3142176" y="0"/>
                </a:lnTo>
                <a:lnTo>
                  <a:pt x="3142176" y="3142176"/>
                </a:lnTo>
                <a:lnTo>
                  <a:pt x="0" y="3142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12054278" y="3923463"/>
            <a:ext cx="606042" cy="530287"/>
            <a:chOff x="0" y="0"/>
            <a:chExt cx="812800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</a:path>
              </a:pathLst>
            </a:custGeom>
            <a:solidFill>
              <a:srgbClr val="091F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91319" y="4143348"/>
            <a:ext cx="2222157" cy="90517"/>
            <a:chOff x="0" y="0"/>
            <a:chExt cx="585259" cy="238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5259" cy="23840"/>
            </a:xfrm>
            <a:custGeom>
              <a:avLst/>
              <a:gdLst/>
              <a:ahLst/>
              <a:cxnLst/>
              <a:rect r="r" b="b" t="t" l="l"/>
              <a:pathLst>
                <a:path h="23840" w="585259">
                  <a:moveTo>
                    <a:pt x="0" y="0"/>
                  </a:moveTo>
                  <a:lnTo>
                    <a:pt x="585259" y="0"/>
                  </a:lnTo>
                  <a:lnTo>
                    <a:pt x="585259" y="23840"/>
                  </a:lnTo>
                  <a:lnTo>
                    <a:pt x="0" y="23840"/>
                  </a:lnTo>
                  <a:lnTo>
                    <a:pt x="0" y="0"/>
                  </a:lnTo>
                </a:path>
              </a:pathLst>
            </a:custGeom>
            <a:solidFill>
              <a:srgbClr val="091F5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947738"/>
            <a:ext cx="4971603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39"/>
              </a:lnSpc>
            </a:pPr>
            <a:r>
              <a:rPr lang="en-US" sz="4699" spc="-93">
                <a:solidFill>
                  <a:srgbClr val="091F59"/>
                </a:solidFill>
                <a:latin typeface="HK Grotesk Medium Bold"/>
              </a:rPr>
              <a:t>2. Data preparation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1753" y="6488526"/>
            <a:ext cx="425649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82"/>
              </a:lnSpc>
            </a:pPr>
            <a:r>
              <a:rPr lang="en-US" sz="2735" spc="-54">
                <a:solidFill>
                  <a:srgbClr val="091F59"/>
                </a:solidFill>
                <a:latin typeface="HK Grotesk Medium Bold"/>
              </a:rPr>
              <a:t>Normalizzazione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23313" y="6488683"/>
            <a:ext cx="440016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82"/>
              </a:lnSpc>
            </a:pPr>
            <a:r>
              <a:rPr lang="en-US" sz="2735" spc="-54">
                <a:solidFill>
                  <a:srgbClr val="091F59"/>
                </a:solidFill>
                <a:latin typeface="HK Grotesk Medium Bold"/>
              </a:rPr>
              <a:t>Resize immagini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09185" y="6488683"/>
            <a:ext cx="440016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82"/>
              </a:lnSpc>
            </a:pPr>
            <a:r>
              <a:rPr lang="en-US" sz="2735" spc="-54">
                <a:solidFill>
                  <a:srgbClr val="091F59"/>
                </a:solidFill>
                <a:latin typeface="HK Grotesk Medium Bold"/>
              </a:rPr>
              <a:t>Codifica one-hot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1753" y="7210386"/>
            <a:ext cx="4914241" cy="204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82"/>
              </a:lnSpc>
            </a:pPr>
            <a:r>
              <a:rPr lang="en-US" sz="2735" spc="-54">
                <a:solidFill>
                  <a:srgbClr val="091F59"/>
                </a:solidFill>
                <a:latin typeface="HK Grotesk Light Bold"/>
              </a:rPr>
              <a:t>Preso il range dell'intensità dei pixel in ogni canale di ogni immagine nel dataset, normalizzo le immagini utilizzando il range calcolato.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35719" y="7203095"/>
            <a:ext cx="5120557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82"/>
              </a:lnSpc>
            </a:pPr>
            <a:r>
              <a:rPr lang="en-US" sz="2735" spc="-54">
                <a:solidFill>
                  <a:srgbClr val="091F59"/>
                </a:solidFill>
                <a:latin typeface="HK Grotesk Light Bold"/>
              </a:rPr>
              <a:t>Le immagini di ogni paziente in ogni canale vengono ridimensionate dalla dimensione originale 120x120 a 128x128.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09185" y="7210386"/>
            <a:ext cx="4737062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82"/>
              </a:lnSpc>
            </a:pPr>
            <a:r>
              <a:rPr lang="en-US" sz="2735" spc="-54">
                <a:solidFill>
                  <a:srgbClr val="091F59"/>
                </a:solidFill>
                <a:latin typeface="HK Grotesk Light Bold"/>
              </a:rPr>
              <a:t>I pixel delle immagini target contenenti la maschera del glioma vengono codificati in 4 classi tramite one-hot encoding.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18918" y="1894145"/>
            <a:ext cx="358770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82"/>
              </a:lnSpc>
            </a:pPr>
            <a:r>
              <a:rPr lang="en-US" sz="2735" spc="-54">
                <a:solidFill>
                  <a:srgbClr val="091F59"/>
                </a:solidFill>
                <a:latin typeface="HK Grotesk Medium"/>
              </a:rPr>
              <a:t>Prima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14463" y="1894145"/>
            <a:ext cx="372384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82"/>
              </a:lnSpc>
            </a:pPr>
            <a:r>
              <a:rPr lang="en-US" sz="2735" spc="-54">
                <a:solidFill>
                  <a:srgbClr val="091F59"/>
                </a:solidFill>
                <a:latin typeface="HK Grotesk Medium"/>
              </a:rPr>
              <a:t>Dopo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1F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968315"/>
            <a:ext cx="7915275" cy="4441977"/>
            <a:chOff x="0" y="0"/>
            <a:chExt cx="10553700" cy="592263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296" r="0" b="7986"/>
            <a:stretch>
              <a:fillRect/>
            </a:stretch>
          </p:blipFill>
          <p:spPr>
            <a:xfrm flipH="false" flipV="false">
              <a:off x="0" y="0"/>
              <a:ext cx="10553700" cy="5922636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flipH="true" flipV="true">
            <a:off x="9516972" y="4968315"/>
            <a:ext cx="19594" cy="4441977"/>
          </a:xfrm>
          <a:prstGeom prst="line">
            <a:avLst/>
          </a:prstGeom>
          <a:ln cap="flat" w="9525">
            <a:solidFill>
              <a:srgbClr val="E2EE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5353050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40"/>
              </a:lnSpc>
            </a:pPr>
            <a:r>
              <a:rPr lang="en-US" sz="4700" spc="-94">
                <a:solidFill>
                  <a:srgbClr val="E2EEFF"/>
                </a:solidFill>
                <a:latin typeface="HK Grotesk Medium"/>
              </a:rPr>
              <a:t>3. U-Net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131879" y="5114421"/>
            <a:ext cx="7127421" cy="4149766"/>
            <a:chOff x="0" y="0"/>
            <a:chExt cx="9503229" cy="55330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53037"/>
              <a:ext cx="810798" cy="417561"/>
            </a:xfrm>
            <a:custGeom>
              <a:avLst/>
              <a:gdLst/>
              <a:ahLst/>
              <a:cxnLst/>
              <a:rect r="r" b="b" t="t" l="l"/>
              <a:pathLst>
                <a:path h="417561" w="810798">
                  <a:moveTo>
                    <a:pt x="0" y="0"/>
                  </a:moveTo>
                  <a:lnTo>
                    <a:pt x="810798" y="0"/>
                  </a:lnTo>
                  <a:lnTo>
                    <a:pt x="810798" y="417561"/>
                  </a:lnTo>
                  <a:lnTo>
                    <a:pt x="0" y="417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5400000">
              <a:off x="1880" y="1368088"/>
              <a:ext cx="758045" cy="390393"/>
            </a:xfrm>
            <a:custGeom>
              <a:avLst/>
              <a:gdLst/>
              <a:ahLst/>
              <a:cxnLst/>
              <a:rect r="r" b="b" t="t" l="l"/>
              <a:pathLst>
                <a:path h="390393" w="758045">
                  <a:moveTo>
                    <a:pt x="0" y="0"/>
                  </a:moveTo>
                  <a:lnTo>
                    <a:pt x="758045" y="0"/>
                  </a:lnTo>
                  <a:lnTo>
                    <a:pt x="758045" y="390393"/>
                  </a:lnTo>
                  <a:lnTo>
                    <a:pt x="0" y="390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5400000">
              <a:off x="7345" y="2568935"/>
              <a:ext cx="767286" cy="395152"/>
            </a:xfrm>
            <a:custGeom>
              <a:avLst/>
              <a:gdLst/>
              <a:ahLst/>
              <a:cxnLst/>
              <a:rect r="r" b="b" t="t" l="l"/>
              <a:pathLst>
                <a:path h="395152" w="767286">
                  <a:moveTo>
                    <a:pt x="0" y="0"/>
                  </a:moveTo>
                  <a:lnTo>
                    <a:pt x="767286" y="0"/>
                  </a:lnTo>
                  <a:lnTo>
                    <a:pt x="767286" y="395152"/>
                  </a:lnTo>
                  <a:lnTo>
                    <a:pt x="0" y="395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3851918"/>
              <a:ext cx="810798" cy="417561"/>
            </a:xfrm>
            <a:custGeom>
              <a:avLst/>
              <a:gdLst/>
              <a:ahLst/>
              <a:cxnLst/>
              <a:rect r="r" b="b" t="t" l="l"/>
              <a:pathLst>
                <a:path h="417561" w="810798">
                  <a:moveTo>
                    <a:pt x="0" y="0"/>
                  </a:moveTo>
                  <a:lnTo>
                    <a:pt x="810798" y="0"/>
                  </a:lnTo>
                  <a:lnTo>
                    <a:pt x="810798" y="417561"/>
                  </a:lnTo>
                  <a:lnTo>
                    <a:pt x="0" y="417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5062423"/>
              <a:ext cx="781977" cy="402718"/>
            </a:xfrm>
            <a:custGeom>
              <a:avLst/>
              <a:gdLst/>
              <a:ahLst/>
              <a:cxnLst/>
              <a:rect r="r" b="b" t="t" l="l"/>
              <a:pathLst>
                <a:path h="402718" w="781977">
                  <a:moveTo>
                    <a:pt x="0" y="0"/>
                  </a:moveTo>
                  <a:lnTo>
                    <a:pt x="781977" y="0"/>
                  </a:lnTo>
                  <a:lnTo>
                    <a:pt x="781977" y="402718"/>
                  </a:lnTo>
                  <a:lnTo>
                    <a:pt x="0" y="402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069354" y="1289885"/>
              <a:ext cx="8330763" cy="508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97"/>
                </a:lnSpc>
                <a:spcBef>
                  <a:spcPct val="0"/>
                </a:spcBef>
              </a:pPr>
              <a:r>
                <a:rPr lang="en-US" sz="2355">
                  <a:solidFill>
                    <a:srgbClr val="E2EEFF"/>
                  </a:solidFill>
                  <a:latin typeface="HK Grotesk Light"/>
                </a:rPr>
                <a:t>Operazione di Max Pooling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069354" y="-38100"/>
              <a:ext cx="8433875" cy="508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7"/>
                </a:lnSpc>
              </a:pPr>
              <a:r>
                <a:rPr lang="en-US" sz="2355">
                  <a:solidFill>
                    <a:srgbClr val="E2EEFF"/>
                  </a:solidFill>
                  <a:latin typeface="HK Grotesk Light"/>
                </a:rPr>
                <a:t>Due convoluzioni 3x3, ciascuna seguita da ReLU.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069354" y="2493112"/>
              <a:ext cx="8346466" cy="508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97"/>
                </a:lnSpc>
                <a:spcBef>
                  <a:spcPct val="0"/>
                </a:spcBef>
              </a:pPr>
              <a:r>
                <a:rPr lang="en-US" sz="2355">
                  <a:solidFill>
                    <a:srgbClr val="E2EEFF"/>
                  </a:solidFill>
                  <a:latin typeface="HK Grotesk Light"/>
                </a:rPr>
                <a:t>Concatenazione e Up-Sampling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120909" y="3760781"/>
              <a:ext cx="3681457" cy="508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297"/>
                </a:lnSpc>
                <a:spcBef>
                  <a:spcPct val="0"/>
                </a:spcBef>
              </a:pPr>
              <a:r>
                <a:rPr lang="en-US" sz="2355" strike="noStrike" u="none">
                  <a:solidFill>
                    <a:srgbClr val="E2EEFF"/>
                  </a:solidFill>
                  <a:latin typeface="HK Grotesk Light"/>
                </a:rPr>
                <a:t>Output mask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120909" y="5024323"/>
              <a:ext cx="4981054" cy="508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7"/>
                </a:lnSpc>
              </a:pPr>
              <a:r>
                <a:rPr lang="en-US" sz="2355">
                  <a:solidFill>
                    <a:srgbClr val="E2EEFF"/>
                  </a:solidFill>
                  <a:latin typeface="HK Grotesk Light"/>
                </a:rPr>
                <a:t>Doppia convoluzione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2203170"/>
            <a:ext cx="5867663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500" spc="-50">
                <a:solidFill>
                  <a:srgbClr val="E2EEFF"/>
                </a:solidFill>
                <a:latin typeface="HK Grotesk Medium Bold"/>
              </a:rPr>
              <a:t>Encoder &amp; Decoder</a:t>
            </a:r>
          </a:p>
          <a:p>
            <a:pPr algn="just">
              <a:lnSpc>
                <a:spcPts val="3000"/>
              </a:lnSpc>
            </a:pPr>
            <a:r>
              <a:rPr lang="en-US" sz="2500" spc="-50">
                <a:solidFill>
                  <a:srgbClr val="E2EEFF"/>
                </a:solidFill>
                <a:latin typeface="HK Grotesk Light Bold"/>
              </a:rPr>
              <a:t> </a:t>
            </a:r>
          </a:p>
          <a:p>
            <a:pPr algn="just" marL="0" indent="0" lvl="0">
              <a:lnSpc>
                <a:spcPts val="3000"/>
              </a:lnSpc>
            </a:pPr>
            <a:r>
              <a:rPr lang="en-US" sz="2500" spc="-50">
                <a:solidFill>
                  <a:srgbClr val="E2EEFF"/>
                </a:solidFill>
                <a:latin typeface="HK Grotesk Light Bold"/>
              </a:rPr>
              <a:t>L'encoder riduce le dimensioni spaziali ad ogni layer e aumenta il numero di canali. D'altra parte il decoder compie l'operazione inversa.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58515" y="2155545"/>
            <a:ext cx="5249566" cy="1819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6001" indent="-283000" lvl="1">
              <a:lnSpc>
                <a:spcPts val="3670"/>
              </a:lnSpc>
              <a:buFont typeface="Arial"/>
              <a:buChar char="•"/>
            </a:pPr>
            <a:r>
              <a:rPr lang="en-US" sz="2621" spc="-52">
                <a:solidFill>
                  <a:srgbClr val="E2EEFF"/>
                </a:solidFill>
                <a:latin typeface="HK Grotesk Light Bold"/>
              </a:rPr>
              <a:t>Adam optimizer </a:t>
            </a:r>
          </a:p>
          <a:p>
            <a:pPr algn="just" marL="566001" indent="-283000" lvl="1">
              <a:lnSpc>
                <a:spcPts val="3670"/>
              </a:lnSpc>
              <a:buFont typeface="Arial"/>
              <a:buChar char="•"/>
            </a:pPr>
            <a:r>
              <a:rPr lang="en-US" sz="2621" spc="-52">
                <a:solidFill>
                  <a:srgbClr val="E2EEFF"/>
                </a:solidFill>
                <a:latin typeface="HK Grotesk Light Bold"/>
              </a:rPr>
              <a:t>Learning rate 0.001</a:t>
            </a:r>
          </a:p>
          <a:p>
            <a:pPr algn="just" marL="566001" indent="-283000" lvl="1">
              <a:lnSpc>
                <a:spcPts val="3670"/>
              </a:lnSpc>
              <a:buFont typeface="Arial"/>
              <a:buChar char="•"/>
            </a:pPr>
            <a:r>
              <a:rPr lang="en-US" sz="2621" spc="-52">
                <a:solidFill>
                  <a:srgbClr val="E2EEFF"/>
                </a:solidFill>
                <a:latin typeface="HK Grotesk Light Bold"/>
              </a:rPr>
              <a:t>Categorical cross-entropy loss</a:t>
            </a:r>
          </a:p>
          <a:p>
            <a:pPr algn="just" marL="566001" indent="-283000" lvl="1">
              <a:lnSpc>
                <a:spcPts val="3670"/>
              </a:lnSpc>
              <a:buFont typeface="Arial"/>
              <a:buChar char="•"/>
            </a:pPr>
            <a:r>
              <a:rPr lang="en-US" sz="2621" spc="-52">
                <a:solidFill>
                  <a:srgbClr val="E2EEFF"/>
                </a:solidFill>
                <a:latin typeface="HK Grotesk Light Bold"/>
              </a:rPr>
              <a:t>Dice coefficient metric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57150" y="2160966"/>
            <a:ext cx="3102150" cy="904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6001" indent="-283000" lvl="1">
              <a:lnSpc>
                <a:spcPts val="3670"/>
              </a:lnSpc>
              <a:buFont typeface="Arial"/>
              <a:buChar char="•"/>
            </a:pPr>
            <a:r>
              <a:rPr lang="en-US" sz="2621" spc="-52">
                <a:solidFill>
                  <a:srgbClr val="E2EEFF"/>
                </a:solidFill>
                <a:latin typeface="HK Grotesk Light Bold"/>
              </a:rPr>
              <a:t>Batch size: 14</a:t>
            </a:r>
          </a:p>
          <a:p>
            <a:pPr marL="566001" indent="-283000" lvl="1">
              <a:lnSpc>
                <a:spcPts val="3670"/>
              </a:lnSpc>
              <a:buFont typeface="Arial"/>
              <a:buChar char="•"/>
            </a:pPr>
            <a:r>
              <a:rPr lang="en-US" sz="2621" spc="-52">
                <a:solidFill>
                  <a:srgbClr val="E2EEFF"/>
                </a:solidFill>
                <a:latin typeface="HK Grotesk Light Bold"/>
              </a:rPr>
              <a:t>Epochs: 60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1F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53875" y="2542769"/>
            <a:ext cx="11580251" cy="5201463"/>
          </a:xfrm>
          <a:custGeom>
            <a:avLst/>
            <a:gdLst/>
            <a:ahLst/>
            <a:cxnLst/>
            <a:rect r="r" b="b" t="t" l="l"/>
            <a:pathLst>
              <a:path h="5201463" w="11580251">
                <a:moveTo>
                  <a:pt x="0" y="0"/>
                </a:moveTo>
                <a:lnTo>
                  <a:pt x="11580250" y="0"/>
                </a:lnTo>
                <a:lnTo>
                  <a:pt x="11580250" y="5201462"/>
                </a:lnTo>
                <a:lnTo>
                  <a:pt x="0" y="5201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5353050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40"/>
              </a:lnSpc>
            </a:pPr>
            <a:r>
              <a:rPr lang="en-US" sz="4700" spc="-94">
                <a:solidFill>
                  <a:srgbClr val="E2EEFF"/>
                </a:solidFill>
                <a:latin typeface="HK Grotesk Medium"/>
              </a:rPr>
              <a:t>3. U-Net training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26510" y="8867775"/>
            <a:ext cx="396518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00"/>
              </a:lnSpc>
            </a:pPr>
            <a:r>
              <a:rPr lang="en-US" sz="2500" spc="-50">
                <a:solidFill>
                  <a:srgbClr val="E2EEFF"/>
                </a:solidFill>
                <a:latin typeface="HK Grotesk Medium"/>
              </a:rPr>
              <a:t>Validation Accuracy: 83.21 %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01579" y="8867775"/>
            <a:ext cx="3760341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00"/>
              </a:lnSpc>
            </a:pPr>
            <a:r>
              <a:rPr lang="en-US" sz="2500" spc="-50">
                <a:solidFill>
                  <a:srgbClr val="E2EEFF"/>
                </a:solidFill>
                <a:latin typeface="HK Grotesk Medium"/>
              </a:rPr>
              <a:t>Training Accuracy: 95.27 %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271035" y="6547958"/>
            <a:ext cx="0" cy="2869202"/>
          </a:xfrm>
          <a:prstGeom prst="line">
            <a:avLst/>
          </a:prstGeom>
          <a:ln cap="flat" w="9525">
            <a:solidFill>
              <a:srgbClr val="091F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12293184" y="6578585"/>
            <a:ext cx="0" cy="2796430"/>
          </a:xfrm>
          <a:prstGeom prst="line">
            <a:avLst/>
          </a:prstGeom>
          <a:ln cap="flat" w="9525">
            <a:solidFill>
              <a:srgbClr val="091F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976845"/>
            <a:ext cx="10126095" cy="3166655"/>
            <a:chOff x="0" y="0"/>
            <a:chExt cx="13501460" cy="422220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7264" r="0" b="7264"/>
            <a:stretch>
              <a:fillRect/>
            </a:stretch>
          </p:blipFill>
          <p:spPr>
            <a:xfrm flipH="false" flipV="false">
              <a:off x="0" y="0"/>
              <a:ext cx="13501460" cy="4222206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28700" y="947738"/>
            <a:ext cx="4971603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39"/>
              </a:lnSpc>
            </a:pPr>
            <a:r>
              <a:rPr lang="en-US" sz="4699" spc="-93">
                <a:solidFill>
                  <a:srgbClr val="091F59"/>
                </a:solidFill>
                <a:latin typeface="HK Grotesk Medium Bold"/>
              </a:rPr>
              <a:t>4. Residual U-Net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9250" y="6538433"/>
            <a:ext cx="4533453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500" spc="-50">
                <a:solidFill>
                  <a:srgbClr val="091F59"/>
                </a:solidFill>
                <a:latin typeface="HK Grotesk Light Bold"/>
              </a:rPr>
              <a:t>Utilizza un'architettura U-Net simile a quella standard, ma con l'aggiunta di connessioni residue che consentono al modello di apprendere gli errori residui in ogni blocco convoluzionale.</a:t>
            </a:r>
          </a:p>
          <a:p>
            <a:pPr algn="just" marL="0" indent="0" lvl="0">
              <a:lnSpc>
                <a:spcPts val="30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873095" y="6538433"/>
            <a:ext cx="4726147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500" spc="-50">
                <a:solidFill>
                  <a:srgbClr val="091F59"/>
                </a:solidFill>
                <a:latin typeface="HK Grotesk Light Bold"/>
              </a:rPr>
              <a:t>Le connessioni residue consentono di evitare il degrado della rete durante la fase di apprendimento, in cui la profondità della rete potrebbe impedire il corretto flusso di informazioni.</a:t>
            </a:r>
          </a:p>
          <a:p>
            <a:pPr algn="just" marL="0" indent="0" lvl="0">
              <a:lnSpc>
                <a:spcPts val="30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983746" y="6538433"/>
            <a:ext cx="4275554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00"/>
              </a:lnSpc>
            </a:pPr>
            <a:r>
              <a:rPr lang="en-US" sz="2500" spc="-50">
                <a:solidFill>
                  <a:srgbClr val="091F59"/>
                </a:solidFill>
                <a:latin typeface="HK Grotesk Light Bold"/>
              </a:rPr>
              <a:t>L'uso dei blocchi residual nell'architettura U-Net permette di creare una rete più profonda, in grado di apprendere rappresentazioni complesse e di migliorare la precisione della segmentazione.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09734" y="2164717"/>
            <a:ext cx="5249566" cy="2733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6001" indent="-283000" lvl="1">
              <a:lnSpc>
                <a:spcPts val="3670"/>
              </a:lnSpc>
              <a:buFont typeface="Arial"/>
              <a:buChar char="•"/>
            </a:pPr>
            <a:r>
              <a:rPr lang="en-US" sz="2621" spc="-52">
                <a:solidFill>
                  <a:srgbClr val="091F59"/>
                </a:solidFill>
                <a:latin typeface="HK Grotesk Light Bold"/>
              </a:rPr>
              <a:t>Adam optimizer </a:t>
            </a:r>
          </a:p>
          <a:p>
            <a:pPr algn="just" marL="566001" indent="-283000" lvl="1">
              <a:lnSpc>
                <a:spcPts val="3670"/>
              </a:lnSpc>
              <a:buFont typeface="Arial"/>
              <a:buChar char="•"/>
            </a:pPr>
            <a:r>
              <a:rPr lang="en-US" sz="2621" spc="-52">
                <a:solidFill>
                  <a:srgbClr val="091F59"/>
                </a:solidFill>
                <a:latin typeface="HK Grotesk Light Bold"/>
              </a:rPr>
              <a:t>Learning rate 0.0001</a:t>
            </a:r>
          </a:p>
          <a:p>
            <a:pPr algn="just" marL="566001" indent="-283000" lvl="1">
              <a:lnSpc>
                <a:spcPts val="3670"/>
              </a:lnSpc>
              <a:buFont typeface="Arial"/>
              <a:buChar char="•"/>
            </a:pPr>
            <a:r>
              <a:rPr lang="en-US" sz="2621" spc="-52">
                <a:solidFill>
                  <a:srgbClr val="091F59"/>
                </a:solidFill>
                <a:latin typeface="HK Grotesk Light Bold"/>
              </a:rPr>
              <a:t>Categorical cross-entropy loss</a:t>
            </a:r>
          </a:p>
          <a:p>
            <a:pPr algn="just" marL="566001" indent="-283000" lvl="1">
              <a:lnSpc>
                <a:spcPts val="3670"/>
              </a:lnSpc>
              <a:buFont typeface="Arial"/>
              <a:buChar char="•"/>
            </a:pPr>
            <a:r>
              <a:rPr lang="en-US" sz="2621" spc="-52">
                <a:solidFill>
                  <a:srgbClr val="091F59"/>
                </a:solidFill>
                <a:latin typeface="HK Grotesk Light Bold"/>
              </a:rPr>
              <a:t>Dice coefficient metric</a:t>
            </a:r>
          </a:p>
          <a:p>
            <a:pPr algn="just" marL="566001" indent="-283000" lvl="1">
              <a:lnSpc>
                <a:spcPts val="3670"/>
              </a:lnSpc>
              <a:buFont typeface="Arial"/>
              <a:buChar char="•"/>
            </a:pPr>
            <a:r>
              <a:rPr lang="en-US" sz="2621" spc="-52">
                <a:solidFill>
                  <a:srgbClr val="091F59"/>
                </a:solidFill>
                <a:latin typeface="HK Grotesk Light Bold"/>
              </a:rPr>
              <a:t>Epochs: 30</a:t>
            </a:r>
          </a:p>
          <a:p>
            <a:pPr algn="just" marL="566001" indent="-283000" lvl="1">
              <a:lnSpc>
                <a:spcPts val="3670"/>
              </a:lnSpc>
              <a:buFont typeface="Arial"/>
              <a:buChar char="•"/>
            </a:pPr>
            <a:r>
              <a:rPr lang="en-US" sz="2621" spc="-52">
                <a:solidFill>
                  <a:srgbClr val="091F59"/>
                </a:solidFill>
                <a:latin typeface="HK Grotesk Light Bold"/>
              </a:rPr>
              <a:t>Batch size: 11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53875" y="2542769"/>
            <a:ext cx="11580251" cy="5201463"/>
          </a:xfrm>
          <a:custGeom>
            <a:avLst/>
            <a:gdLst/>
            <a:ahLst/>
            <a:cxnLst/>
            <a:rect r="r" b="b" t="t" l="l"/>
            <a:pathLst>
              <a:path h="5201463" w="11580251">
                <a:moveTo>
                  <a:pt x="0" y="0"/>
                </a:moveTo>
                <a:lnTo>
                  <a:pt x="11580250" y="0"/>
                </a:lnTo>
                <a:lnTo>
                  <a:pt x="11580250" y="5201462"/>
                </a:lnTo>
                <a:lnTo>
                  <a:pt x="0" y="5201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2" t="0" r="-56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6550685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40"/>
              </a:lnSpc>
            </a:pPr>
            <a:r>
              <a:rPr lang="en-US" sz="4700" spc="-94">
                <a:solidFill>
                  <a:srgbClr val="091F59"/>
                </a:solidFill>
                <a:latin typeface="HK Grotesk Medium"/>
              </a:rPr>
              <a:t>4. Residual U-Net training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26510" y="8867775"/>
            <a:ext cx="396518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00"/>
              </a:lnSpc>
            </a:pPr>
            <a:r>
              <a:rPr lang="en-US" sz="2500" spc="-50">
                <a:solidFill>
                  <a:srgbClr val="091F59"/>
                </a:solidFill>
                <a:latin typeface="HK Grotesk Medium"/>
              </a:rPr>
              <a:t>Validation Accuracy: 97.86 %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01579" y="8867775"/>
            <a:ext cx="3760341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00"/>
              </a:lnSpc>
            </a:pPr>
            <a:r>
              <a:rPr lang="en-US" sz="2500" spc="-50">
                <a:solidFill>
                  <a:srgbClr val="091F59"/>
                </a:solidFill>
                <a:latin typeface="HK Grotesk Medium"/>
              </a:rPr>
              <a:t>Training Accuracy: 98.25 %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1F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4160530"/>
            <a:ext cx="16230600" cy="0"/>
          </a:xfrm>
          <a:prstGeom prst="line">
            <a:avLst/>
          </a:prstGeom>
          <a:ln cap="flat" w="9525">
            <a:solidFill>
              <a:srgbClr val="E2EE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347787"/>
            <a:ext cx="4480830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19"/>
              </a:lnSpc>
            </a:pPr>
            <a:r>
              <a:rPr lang="en-US" sz="4599" spc="-91">
                <a:solidFill>
                  <a:srgbClr val="E2EEFF"/>
                </a:solidFill>
                <a:latin typeface="HK Grotesk Medium Bold"/>
              </a:rPr>
              <a:t>5. SegNet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27335" y="1647825"/>
            <a:ext cx="5249566" cy="1819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6001" indent="-283000" lvl="1">
              <a:lnSpc>
                <a:spcPts val="3670"/>
              </a:lnSpc>
              <a:buFont typeface="Arial"/>
              <a:buChar char="•"/>
            </a:pPr>
            <a:r>
              <a:rPr lang="en-US" sz="2621" spc="-52">
                <a:solidFill>
                  <a:srgbClr val="E2EEFF"/>
                </a:solidFill>
                <a:latin typeface="HK Grotesk Light Bold"/>
              </a:rPr>
              <a:t>Adam optimizer </a:t>
            </a:r>
          </a:p>
          <a:p>
            <a:pPr algn="just" marL="566001" indent="-283000" lvl="1">
              <a:lnSpc>
                <a:spcPts val="3670"/>
              </a:lnSpc>
              <a:buFont typeface="Arial"/>
              <a:buChar char="•"/>
            </a:pPr>
            <a:r>
              <a:rPr lang="en-US" sz="2621" spc="-52">
                <a:solidFill>
                  <a:srgbClr val="E2EEFF"/>
                </a:solidFill>
                <a:latin typeface="HK Grotesk Light Bold"/>
              </a:rPr>
              <a:t>Learning rate 0.001</a:t>
            </a:r>
          </a:p>
          <a:p>
            <a:pPr algn="just" marL="566001" indent="-283000" lvl="1">
              <a:lnSpc>
                <a:spcPts val="3670"/>
              </a:lnSpc>
              <a:buFont typeface="Arial"/>
              <a:buChar char="•"/>
            </a:pPr>
            <a:r>
              <a:rPr lang="en-US" sz="2621" spc="-52">
                <a:solidFill>
                  <a:srgbClr val="E2EEFF"/>
                </a:solidFill>
                <a:latin typeface="HK Grotesk Light Bold"/>
              </a:rPr>
              <a:t>Categorical cross-entropy loss</a:t>
            </a:r>
          </a:p>
          <a:p>
            <a:pPr algn="just" marL="566001" indent="-283000" lvl="1">
              <a:lnSpc>
                <a:spcPts val="3670"/>
              </a:lnSpc>
              <a:buFont typeface="Arial"/>
              <a:buChar char="•"/>
            </a:pPr>
            <a:r>
              <a:rPr lang="en-US" sz="2621" spc="-52">
                <a:solidFill>
                  <a:srgbClr val="E2EEFF"/>
                </a:solidFill>
                <a:latin typeface="HK Grotesk Light Bold"/>
              </a:rPr>
              <a:t>Dice coefficient metric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25970" y="1653245"/>
            <a:ext cx="5433330" cy="904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6001" indent="-283000" lvl="1">
              <a:lnSpc>
                <a:spcPts val="3670"/>
              </a:lnSpc>
              <a:buFont typeface="Arial"/>
              <a:buChar char="•"/>
            </a:pPr>
            <a:r>
              <a:rPr lang="en-US" sz="2621" spc="-52">
                <a:solidFill>
                  <a:srgbClr val="E2EEFF"/>
                </a:solidFill>
                <a:latin typeface="HK Grotesk Light Bold"/>
              </a:rPr>
              <a:t>Batch size: 14</a:t>
            </a:r>
          </a:p>
          <a:p>
            <a:pPr marL="566001" indent="-283000" lvl="1">
              <a:lnSpc>
                <a:spcPts val="3670"/>
              </a:lnSpc>
              <a:buFont typeface="Arial"/>
              <a:buChar char="•"/>
            </a:pPr>
            <a:r>
              <a:rPr lang="en-US" sz="2621" spc="-52">
                <a:solidFill>
                  <a:srgbClr val="E2EEFF"/>
                </a:solidFill>
                <a:latin typeface="HK Grotesk Light Bold"/>
              </a:rPr>
              <a:t>Epochs: 30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025442" y="4880554"/>
            <a:ext cx="14053352" cy="4377746"/>
          </a:xfrm>
          <a:custGeom>
            <a:avLst/>
            <a:gdLst/>
            <a:ahLst/>
            <a:cxnLst/>
            <a:rect r="r" b="b" t="t" l="l"/>
            <a:pathLst>
              <a:path h="4377746" w="14053352">
                <a:moveTo>
                  <a:pt x="0" y="0"/>
                </a:moveTo>
                <a:lnTo>
                  <a:pt x="14053352" y="0"/>
                </a:lnTo>
                <a:lnTo>
                  <a:pt x="14053352" y="4377746"/>
                </a:lnTo>
                <a:lnTo>
                  <a:pt x="0" y="4377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29" t="0" r="-2280" b="-2377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DAFi_FS6YGw</dc:identifier>
  <dcterms:modified xsi:type="dcterms:W3CDTF">2011-08-01T06:04:30Z</dcterms:modified>
  <cp:revision>1</cp:revision>
  <dc:title>Medical Imaging</dc:title>
</cp:coreProperties>
</file>